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64" r:id="rId2"/>
    <p:sldId id="292" r:id="rId3"/>
    <p:sldId id="439" r:id="rId4"/>
    <p:sldId id="440" r:id="rId5"/>
    <p:sldId id="446" r:id="rId6"/>
    <p:sldId id="447" r:id="rId7"/>
    <p:sldId id="448" r:id="rId8"/>
    <p:sldId id="450" r:id="rId9"/>
    <p:sldId id="449" r:id="rId10"/>
    <p:sldId id="451" r:id="rId11"/>
    <p:sldId id="3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90945" autoAdjust="0"/>
  </p:normalViewPr>
  <p:slideViewPr>
    <p:cSldViewPr snapToGrid="0">
      <p:cViewPr varScale="1">
        <p:scale>
          <a:sx n="98" d="100"/>
          <a:sy n="98" d="100"/>
        </p:scale>
        <p:origin x="5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the popularity and importance in Computer vision, Object detection is one of the earliest applications </a:t>
            </a:r>
            <a:r>
              <a:rPr lang="en-US" dirty="0" err="1"/>
              <a:t>gluoncv</a:t>
            </a:r>
            <a:r>
              <a:rPr lang="en-US" dirty="0"/>
              <a:t> supports.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00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want to highlight some models which achieved higher than reference performance compared to paper or best open source implementations.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3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tiff"/><Relationship Id="rId4" Type="http://schemas.openxmlformats.org/officeDocument/2006/relationships/hyperlink" Target="https://github.com/dmlc/gluon-c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Object Detection using </a:t>
            </a:r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endParaRPr lang="en-US" sz="40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71313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83F72-873B-4547-897C-8B57B54D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068" y="2002148"/>
            <a:ext cx="5589864" cy="37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Highlighted Object Detection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E4FE98-CEC5-E84B-853E-CB4294E1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9981"/>
              </p:ext>
            </p:extLst>
          </p:nvPr>
        </p:nvGraphicFramePr>
        <p:xfrm>
          <a:off x="1659054" y="2273113"/>
          <a:ext cx="8873892" cy="280069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18473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4082050106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716536586"/>
                    </a:ext>
                  </a:extLst>
                </a:gridCol>
              </a:tblGrid>
              <a:tr h="513695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513695">
                <a:tc>
                  <a:txBody>
                    <a:bodyPr/>
                    <a:lstStyle/>
                    <a:p>
                      <a:r>
                        <a:rPr lang="en-US" dirty="0"/>
                        <a:t>YOLOv3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33.0%(paper)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886651">
                <a:tc>
                  <a:txBody>
                    <a:bodyPr/>
                    <a:lstStyle/>
                    <a:p>
                      <a:r>
                        <a:rPr lang="en-US" dirty="0"/>
                        <a:t>Faster-RCNN-Resnet50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36.5%(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886651">
                <a:tc>
                  <a:txBody>
                    <a:bodyPr/>
                    <a:lstStyle/>
                    <a:p>
                      <a:r>
                        <a:rPr lang="en-US" dirty="0"/>
                        <a:t>Faster-RCNN-Resnet101-FPN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39.8%(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8752F3-9D94-A443-83F6-793FBF50ED5C}"/>
              </a:ext>
            </a:extLst>
          </p:cNvPr>
          <p:cNvSpPr txBox="1"/>
          <p:nvPr/>
        </p:nvSpPr>
        <p:spPr>
          <a:xfrm>
            <a:off x="1959162" y="5399041"/>
            <a:ext cx="82736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SOTA pre-trained models(single model, single scale test)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17414-1DB1-CB46-BD57-6F57A70CD99E}"/>
              </a:ext>
            </a:extLst>
          </p:cNvPr>
          <p:cNvSpPr txBox="1"/>
          <p:nvPr/>
        </p:nvSpPr>
        <p:spPr>
          <a:xfrm>
            <a:off x="5556311" y="981264"/>
            <a:ext cx="564154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data preparation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Dataset specialized for </a:t>
            </a:r>
            <a:r>
              <a:rPr lang="en-US" sz="2800" dirty="0" err="1">
                <a:solidFill>
                  <a:schemeClr val="bg1"/>
                </a:solidFill>
              </a:rPr>
              <a:t>bbox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Transformation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Metric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Loss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Pre-defined network architectures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Building-blocks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Reproducible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Training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279F-985F-F349-BB11-C0CF5464A676}"/>
              </a:ext>
            </a:extLst>
          </p:cNvPr>
          <p:cNvSpPr txBox="1"/>
          <p:nvPr/>
        </p:nvSpPr>
        <p:spPr>
          <a:xfrm>
            <a:off x="1315131" y="3167390"/>
            <a:ext cx="320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Available in </a:t>
            </a:r>
            <a:r>
              <a:rPr lang="en-US" sz="2800" dirty="0" err="1">
                <a:solidFill>
                  <a:schemeClr val="bg1"/>
                </a:solidFill>
              </a:rPr>
              <a:t>GluonCV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8C208-CE29-FC4D-96FB-CB45F74A629B}"/>
              </a:ext>
            </a:extLst>
          </p:cNvPr>
          <p:cNvSpPr/>
          <p:nvPr/>
        </p:nvSpPr>
        <p:spPr>
          <a:xfrm>
            <a:off x="1152292" y="5609473"/>
            <a:ext cx="7746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[6]Müller, Rafael, Simon </a:t>
            </a:r>
            <a:r>
              <a:rPr lang="en-US" dirty="0" err="1">
                <a:solidFill>
                  <a:schemeClr val="bg1"/>
                </a:solidFill>
              </a:rPr>
              <a:t>Kornblith</a:t>
            </a:r>
            <a:r>
              <a:rPr lang="en-US" dirty="0">
                <a:solidFill>
                  <a:schemeClr val="bg1"/>
                </a:solidFill>
              </a:rPr>
              <a:t>, and Geoffrey Hinton. "When Does Label Smoothing Help?." </a:t>
            </a:r>
            <a:r>
              <a:rPr lang="en-US" i="1" dirty="0" err="1">
                <a:solidFill>
                  <a:schemeClr val="bg1"/>
                </a:solidFill>
              </a:rPr>
              <a:t>arXiv</a:t>
            </a:r>
            <a:r>
              <a:rPr lang="en-US" i="1" dirty="0">
                <a:solidFill>
                  <a:schemeClr val="bg1"/>
                </a:solidFill>
              </a:rPr>
              <a:t> preprint arXiv:1906.02629</a:t>
            </a:r>
            <a:r>
              <a:rPr lang="en-US" dirty="0">
                <a:solidFill>
                  <a:schemeClr val="bg1"/>
                </a:solidFill>
              </a:rPr>
              <a:t> 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438614" y="1788047"/>
            <a:ext cx="6096000" cy="23698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Label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Smoothing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One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hot: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(0,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Smoothed: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(0.01,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0.96,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0.01,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0.01,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0.01)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Prevent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overfitting!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7950B-B07D-1146-8BCF-5260B396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51" y="1819237"/>
            <a:ext cx="4679796" cy="32195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242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449052" y="138225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Learning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Rate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Schedule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Step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Cosine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Combine with Warmup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42A68-81BA-4247-A510-D1805EB3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96" y="2347664"/>
            <a:ext cx="7028986" cy="312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2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449052" y="112064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</a:rPr>
              <a:t>Mixup</a:t>
            </a:r>
            <a:r>
              <a:rPr lang="en-US" altLang="zh-CN" sz="2800" dirty="0">
                <a:solidFill>
                  <a:schemeClr val="bg1"/>
                </a:solidFill>
              </a:rPr>
              <a:t> for object detection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554E4-D966-BB47-8469-01566E19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42" y="1828613"/>
            <a:ext cx="7441424" cy="36413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8E4FCB-5550-224D-AD3F-AB6D3658FC59}"/>
              </a:ext>
            </a:extLst>
          </p:cNvPr>
          <p:cNvSpPr/>
          <p:nvPr/>
        </p:nvSpPr>
        <p:spPr>
          <a:xfrm>
            <a:off x="4620321" y="5654670"/>
            <a:ext cx="8341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Zhang, et al. "Bag of freebies for training object detection neural networks." 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arXiv:1902.04103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(2019).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329734" y="1659766"/>
            <a:ext cx="490893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</a:rPr>
              <a:t>Mixup</a:t>
            </a:r>
            <a:r>
              <a:rPr lang="en-US" altLang="zh-CN" sz="2800" dirty="0">
                <a:solidFill>
                  <a:schemeClr val="bg1"/>
                </a:solidFill>
              </a:rPr>
              <a:t> for object detection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Significantly improved robustness of models to unprecedented scenes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8E4FCB-5550-224D-AD3F-AB6D3658FC59}"/>
              </a:ext>
            </a:extLst>
          </p:cNvPr>
          <p:cNvSpPr/>
          <p:nvPr/>
        </p:nvSpPr>
        <p:spPr>
          <a:xfrm>
            <a:off x="842114" y="5169871"/>
            <a:ext cx="4396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Zhang, et al. "Bag of freebies for training object detection neural networks." 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arXiv:1902.04103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(2019).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nline Media 3" descr="elephant">
            <a:hlinkClick r:id="" action="ppaction://media"/>
            <a:extLst>
              <a:ext uri="{FF2B5EF4-FFF2-40B4-BE49-F238E27FC236}">
                <a16:creationId xmlns:a16="http://schemas.microsoft.com/office/drawing/2014/main" id="{86937A1C-1778-3C4D-9225-7A4326652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0547" y="1206360"/>
            <a:ext cx="6338695" cy="475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7B8C5-963D-6043-BD37-8E106C08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686" y="773564"/>
            <a:ext cx="3249833" cy="2858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CCDF6-E1F9-0E42-81B3-B62DAF7A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83" y="773564"/>
            <a:ext cx="5346145" cy="2858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F4C980-EB0A-8B41-8891-3DFE0D95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80" y="3804064"/>
            <a:ext cx="9958039" cy="24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34022</TotalTime>
  <Words>317</Words>
  <Application>Microsoft Macintosh PowerPoint</Application>
  <PresentationFormat>Widescreen</PresentationFormat>
  <Paragraphs>70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Object Detection using GluonCV</vt:lpstr>
      <vt:lpstr>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244</cp:revision>
  <dcterms:created xsi:type="dcterms:W3CDTF">2018-05-23T17:43:54Z</dcterms:created>
  <dcterms:modified xsi:type="dcterms:W3CDTF">2019-10-26T12:29:14Z</dcterms:modified>
</cp:coreProperties>
</file>